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CFCBA-2549-42AF-AC29-6BA488369C4D}" type="datetimeFigureOut">
              <a:rPr lang="en-US" smtClean="0"/>
              <a:t>11/10/2025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71DFF-4EFA-4BA0-963A-E3F129B68D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87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Clr>
                <a:schemeClr val="accent2"/>
              </a:buClr>
              <a:buNone/>
            </a:pPr>
            <a:endParaRPr 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6A6717-B409-459D-B74F-A7BCA99C305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6499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5FDE99-A964-1725-DD5C-616DA759FD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BCFAF7-7CAF-E022-2501-5309F4DA35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274D63-4BFE-A061-7073-860581005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88778-5A1C-4D7B-B295-06E59A9F5079}" type="datetimeFigureOut">
              <a:rPr lang="en-US" smtClean="0"/>
              <a:t>11/10/2025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AA790-52BB-AB26-5C18-C1028CE29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D8AD58-0017-5AFC-6069-F4DB4D9E2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2602-9E71-4709-8BBD-44A3435DA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289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C8BEE-328C-63D4-1163-2A74870CA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F7D714-937A-A96F-F7BB-FFFC7C41C9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E4CE1-0ABB-A84C-3A48-A9354A3F0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88778-5A1C-4D7B-B295-06E59A9F5079}" type="datetimeFigureOut">
              <a:rPr lang="en-US" smtClean="0"/>
              <a:t>11/10/2025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034EA-AE43-DF0E-AF58-D38B373CB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74CBC-333E-626A-272C-2632BE37F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2602-9E71-4709-8BBD-44A3435DA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051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F28307-7CC7-83E8-C66D-0E074EA651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89CDBC-F7E3-6533-89F0-1282F00BC1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41EE5-BC59-B2C2-AEBD-E53AEAE50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88778-5A1C-4D7B-B295-06E59A9F5079}" type="datetimeFigureOut">
              <a:rPr lang="en-US" smtClean="0"/>
              <a:t>11/10/2025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5DEADC-CC28-EBE0-D53D-707978CE6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1A82F-D100-EFA4-54AD-8DDE61270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2602-9E71-4709-8BBD-44A3435DA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745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- Lower Logo T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89939" y="1646238"/>
            <a:ext cx="10663860" cy="4351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10000"/>
              </a:lnSpc>
              <a:spcBef>
                <a:spcPts val="1200"/>
              </a:spcBef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2A1055-845A-D14A-971D-E1FB772C0617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957EDC0-4805-ED77-CA2F-F8DFD7E2785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9939" y="314266"/>
            <a:ext cx="10663860" cy="48418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1500" cap="all" spc="500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5649D6-89D2-178C-2E01-F3CA46FB45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6997" y="6144751"/>
            <a:ext cx="2542144" cy="4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461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12D95-46A1-F670-78B0-6A07FC07F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5A70A8-1503-02BC-FFA1-1559D0761F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0E73F-4C64-6D78-4EA9-C436BE4CB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88778-5A1C-4D7B-B295-06E59A9F5079}" type="datetimeFigureOut">
              <a:rPr lang="en-US" smtClean="0"/>
              <a:t>11/10/2025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86E4B8-E9DC-A406-0C2E-3038DA488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3D8BC-C5E2-3FC0-45D2-7EBBCBA6C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2602-9E71-4709-8BBD-44A3435DA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40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19781-588C-5775-856D-3F743834F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219CC-438B-B68B-7A2A-AF736B04C6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96CF3D-16E7-CDB7-83D4-E083040B5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88778-5A1C-4D7B-B295-06E59A9F5079}" type="datetimeFigureOut">
              <a:rPr lang="en-US" smtClean="0"/>
              <a:t>11/10/2025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EF257-7991-DD10-7C38-13F3998A7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B154FF-18EE-B289-28BA-F1BFB19C6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2602-9E71-4709-8BBD-44A3435DA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224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66BBC-1589-E00E-092E-92851985A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1AF86-E460-BF0A-3720-02D8E04B04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E5EB81-DDB3-D12F-D23A-71DC33D17D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CDD839-CD8C-7050-FCB9-2A8B1F327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88778-5A1C-4D7B-B295-06E59A9F5079}" type="datetimeFigureOut">
              <a:rPr lang="en-US" smtClean="0"/>
              <a:t>11/10/2025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B6AD67-C8DD-7E92-95A9-2A45AF7C7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D85CF4-2C78-C0FD-D902-E2A5847EB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2602-9E71-4709-8BBD-44A3435DA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39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4370A-B35A-4D30-566C-A011B8E39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E40541-9731-611F-CB20-F7E750F5E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D4743D-9B45-155A-DC40-5737C49CD0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B967E2-57E3-F1C9-7654-E657B2A363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D5E565-EE67-9E0C-13D0-2910AD73D9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1263C0-4D5E-8C0C-8207-7D3860DD8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88778-5A1C-4D7B-B295-06E59A9F5079}" type="datetimeFigureOut">
              <a:rPr lang="en-US" smtClean="0"/>
              <a:t>11/10/2025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C1AB1D-35E8-0A3B-DA02-E426D68AE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11C73A-79EB-801C-ED43-10FB1248A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2602-9E71-4709-8BBD-44A3435DA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759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07397-A239-2EE1-5649-1F194320D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BBDEFF-BBAE-A291-E2E2-23054F686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88778-5A1C-4D7B-B295-06E59A9F5079}" type="datetimeFigureOut">
              <a:rPr lang="en-US" smtClean="0"/>
              <a:t>11/10/2025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48111A-E825-F875-15C9-C9A7AFFF1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23A4F2-A011-3BA3-E576-3AC8EBC3F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2602-9E71-4709-8BBD-44A3435DA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324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F25E23-D196-A29C-2A85-425BFD484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88778-5A1C-4D7B-B295-06E59A9F5079}" type="datetimeFigureOut">
              <a:rPr lang="en-US" smtClean="0"/>
              <a:t>11/10/2025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E200B1-63A2-9250-160E-8D91A5236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BA8416-2193-C30F-7997-EFB14303A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2602-9E71-4709-8BBD-44A3435DA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086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C928A-384E-7612-B8D2-BE1D060D9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8026A-13CD-E312-8F6E-0039FF37C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559BE3-1F7A-149F-E27C-0B49140329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B9789-5E57-2213-032F-88BCC8B05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88778-5A1C-4D7B-B295-06E59A9F5079}" type="datetimeFigureOut">
              <a:rPr lang="en-US" smtClean="0"/>
              <a:t>11/10/2025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66E565-46E9-CA20-C11D-A96074430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ACE105-891D-1DFB-4C05-DE5C505F6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2602-9E71-4709-8BBD-44A3435DA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215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87270-F467-733B-1C1F-09FC7067F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14DBCF-0C38-3E38-E048-9EF0FAA72A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9EC5D4-EFD6-1D7F-7094-B1FADFB51B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AA6827-4A89-20F1-7B59-6EDA6B3B7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88778-5A1C-4D7B-B295-06E59A9F5079}" type="datetimeFigureOut">
              <a:rPr lang="en-US" smtClean="0"/>
              <a:t>11/10/2025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67B1E0-B7ED-0FB6-25C2-9C292A718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2C534E-9AF8-A583-6B36-F9FAA4B1B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42602-9E71-4709-8BBD-44A3435DA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343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E794CE-3916-50EB-48F7-86F970A33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579F1-189B-7E5E-EAFA-79CAF86F7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5A7EA9-14C8-128A-0E97-4897EBF641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088778-5A1C-4D7B-B295-06E59A9F5079}" type="datetimeFigureOut">
              <a:rPr lang="en-US" smtClean="0"/>
              <a:t>11/10/2025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DE1680-154F-1997-43C9-6B0F05F97C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AAFFE-B5BF-1BFD-157C-73F9D5EC5B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242602-9E71-4709-8BBD-44A3435DA3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18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ase.Management@Excellus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D9F0E-1A49-4ACD-ED20-01177D602C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110" y="781394"/>
            <a:ext cx="7122660" cy="6029901"/>
          </a:xfrm>
        </p:spPr>
        <p:txBody>
          <a:bodyPr>
            <a:noAutofit/>
          </a:bodyPr>
          <a:lstStyle/>
          <a:p>
            <a:pPr indent="0">
              <a:spcBef>
                <a:spcPts val="600"/>
              </a:spcBef>
              <a:buClr>
                <a:schemeClr val="accent4"/>
              </a:buClr>
            </a:pPr>
            <a:r>
              <a:rPr lang="en-US" sz="1600" b="1" dirty="0">
                <a:solidFill>
                  <a:srgbClr val="0070C0"/>
                </a:solidFill>
                <a:ea typeface="Calibri" panose="020F0502020204030204" pitchFamily="34" charset="0"/>
              </a:rPr>
              <a:t>Practice mindful eating </a:t>
            </a:r>
          </a:p>
          <a:p>
            <a:pPr marL="228554" indent="-228554"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ea typeface="Calibri" panose="020F0502020204030204" pitchFamily="34" charset="0"/>
              </a:rPr>
              <a:t>It can be easy to graze during gatherings. Try to stay present, focus on socializing and monitor how your body feels with each bite.</a:t>
            </a:r>
            <a:endParaRPr lang="en-US" sz="1600" dirty="0">
              <a:solidFill>
                <a:schemeClr val="accent4"/>
              </a:solidFill>
              <a:ea typeface="Calibri" panose="020F0502020204030204" pitchFamily="34" charset="0"/>
            </a:endParaRPr>
          </a:p>
          <a:p>
            <a:pPr indent="0">
              <a:spcBef>
                <a:spcPts val="600"/>
              </a:spcBef>
              <a:buClr>
                <a:schemeClr val="accent4"/>
              </a:buClr>
            </a:pPr>
            <a:r>
              <a:rPr lang="en-US" sz="1600" b="1" dirty="0">
                <a:solidFill>
                  <a:srgbClr val="0070C0"/>
                </a:solidFill>
                <a:ea typeface="Calibri" panose="020F0502020204030204" pitchFamily="34" charset="0"/>
              </a:rPr>
              <a:t>Stay fueled</a:t>
            </a:r>
          </a:p>
          <a:p>
            <a:pPr marL="228554" indent="-228554"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Skipping meals can lead to</a:t>
            </a:r>
            <a:r>
              <a:rPr lang="en-US" sz="1600" dirty="0">
                <a:solidFill>
                  <a:schemeClr val="tx1"/>
                </a:solidFill>
                <a:ea typeface="Calibri" panose="020F0502020204030204" pitchFamily="34" charset="0"/>
              </a:rPr>
              <a:t> overeating. Stick to regular, balanced meals and listen to your hunger cues.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indent="0">
              <a:spcBef>
                <a:spcPts val="600"/>
              </a:spcBef>
              <a:buClr>
                <a:schemeClr val="accent2"/>
              </a:buClr>
            </a:pPr>
            <a:r>
              <a:rPr lang="en-US" sz="1600" b="1" dirty="0">
                <a:solidFill>
                  <a:srgbClr val="0070C0"/>
                </a:solidFill>
                <a:ea typeface="Calibri" panose="020F0502020204030204" pitchFamily="34" charset="0"/>
              </a:rPr>
              <a:t>Balance your plate</a:t>
            </a:r>
          </a:p>
          <a:p>
            <a:pPr marL="228554" indent="-228554"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Add lean proteins and colorful veggies alongside your favorite treats. Smaller portions or sharing can help you feel satisfied without feeling sluggish.</a:t>
            </a:r>
          </a:p>
          <a:p>
            <a:pPr indent="0">
              <a:spcBef>
                <a:spcPts val="600"/>
              </a:spcBef>
              <a:buClr>
                <a:schemeClr val="accent2"/>
              </a:buClr>
            </a:pPr>
            <a:r>
              <a:rPr lang="en-US" sz="1600" b="1" dirty="0">
                <a:solidFill>
                  <a:srgbClr val="0070C0"/>
                </a:solidFill>
                <a:ea typeface="Calibri" panose="020F0502020204030204" pitchFamily="34" charset="0"/>
              </a:rPr>
              <a:t>Plan ahead</a:t>
            </a:r>
          </a:p>
          <a:p>
            <a:pPr marL="228554" indent="-228554"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healthy snack before events can help curb carvings and support mindful choices.</a:t>
            </a:r>
          </a:p>
          <a:p>
            <a:pPr indent="0">
              <a:spcBef>
                <a:spcPts val="600"/>
              </a:spcBef>
              <a:buClr>
                <a:schemeClr val="accent2"/>
              </a:buClr>
            </a:pPr>
            <a:r>
              <a:rPr lang="en-US" sz="1600" b="1" dirty="0">
                <a:solidFill>
                  <a:srgbClr val="0070C0"/>
                </a:solidFill>
                <a:ea typeface="Calibri" panose="020F0502020204030204" pitchFamily="34" charset="0"/>
              </a:rPr>
              <a:t>Give yourself grace</a:t>
            </a:r>
          </a:p>
          <a:p>
            <a:pPr marL="228554" indent="-228554">
              <a:spcBef>
                <a:spcPts val="600"/>
              </a:spcBef>
              <a:buClr>
                <a:schemeClr val="accent4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While the holiday season can be a time of joy, it may bring feelings of stress, grief, and loneliness. Our Care Managers are here to support your overall health. To contact a Care Manager, call 1-877-222-1240* (TTY 711), 8 a.m. to 5 p.m. ET, or email </a:t>
            </a:r>
            <a:r>
              <a:rPr lang="en-US" sz="16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Case.Management@Excellus.com</a:t>
            </a:r>
            <a:endParaRPr lang="en-US" sz="1600" b="1" baseline="30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71F4BBF-221F-BBB3-3FBD-74F607F425C7}"/>
              </a:ext>
            </a:extLst>
          </p:cNvPr>
          <p:cNvGrpSpPr/>
          <p:nvPr/>
        </p:nvGrpSpPr>
        <p:grpSpPr>
          <a:xfrm>
            <a:off x="8314243" y="781395"/>
            <a:ext cx="3745816" cy="2145085"/>
            <a:chOff x="8037280" y="539930"/>
            <a:chExt cx="3586227" cy="2368487"/>
          </a:xfrm>
        </p:grpSpPr>
        <p:sp>
          <p:nvSpPr>
            <p:cNvPr id="6" name="Frame 5">
              <a:extLst>
                <a:ext uri="{FF2B5EF4-FFF2-40B4-BE49-F238E27FC236}">
                  <a16:creationId xmlns:a16="http://schemas.microsoft.com/office/drawing/2014/main" id="{F23E1559-E75E-29C0-D094-7E4F0E06E577}"/>
                </a:ext>
              </a:extLst>
            </p:cNvPr>
            <p:cNvSpPr/>
            <p:nvPr/>
          </p:nvSpPr>
          <p:spPr>
            <a:xfrm>
              <a:off x="8037280" y="539930"/>
              <a:ext cx="3586227" cy="2368487"/>
            </a:xfrm>
            <a:prstGeom prst="fram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217">
                <a:defRPr/>
              </a:pPr>
              <a:endParaRPr lang="en-US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EBA0940-D2EA-A902-7246-29BC39613175}"/>
                </a:ext>
              </a:extLst>
            </p:cNvPr>
            <p:cNvSpPr txBox="1"/>
            <p:nvPr/>
          </p:nvSpPr>
          <p:spPr>
            <a:xfrm>
              <a:off x="8360586" y="989775"/>
              <a:ext cx="2939611" cy="14612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217">
                <a:defRPr/>
              </a:pPr>
              <a:r>
                <a:rPr lang="en-US" sz="2000" b="1" dirty="0">
                  <a:solidFill>
                    <a:srgbClr val="0070C0"/>
                  </a:solidFill>
                  <a:latin typeface="Calibri" panose="020F0502020204030204"/>
                </a:rPr>
                <a:t>Top 5 takeaways</a:t>
              </a:r>
            </a:p>
            <a:p>
              <a:pPr algn="ctr" defTabSz="914217">
                <a:defRPr/>
              </a:pPr>
              <a:endParaRPr lang="en-US" sz="2000" b="1" dirty="0">
                <a:solidFill>
                  <a:srgbClr val="0070C0"/>
                </a:solidFill>
                <a:latin typeface="Calibri" panose="020F0502020204030204"/>
              </a:endParaRPr>
            </a:p>
            <a:p>
              <a:pPr algn="ctr" defTabSz="914217">
                <a:defRPr/>
              </a:pPr>
              <a:r>
                <a:rPr lang="en-US" sz="2000" b="1" dirty="0">
                  <a:solidFill>
                    <a:srgbClr val="0070C0"/>
                  </a:solidFill>
                  <a:latin typeface="Calibri" panose="020F0502020204030204"/>
                </a:rPr>
                <a:t>to set yourself up for success this holiday season</a:t>
              </a:r>
            </a:p>
          </p:txBody>
        </p:sp>
        <p:sp>
          <p:nvSpPr>
            <p:cNvPr id="8" name="Graphic 5">
              <a:extLst>
                <a:ext uri="{FF2B5EF4-FFF2-40B4-BE49-F238E27FC236}">
                  <a16:creationId xmlns:a16="http://schemas.microsoft.com/office/drawing/2014/main" id="{38307E94-D409-39AB-EA41-936F30B5A997}"/>
                </a:ext>
              </a:extLst>
            </p:cNvPr>
            <p:cNvSpPr/>
            <p:nvPr/>
          </p:nvSpPr>
          <p:spPr>
            <a:xfrm>
              <a:off x="8649460" y="1495987"/>
              <a:ext cx="2361862" cy="236822"/>
            </a:xfrm>
            <a:custGeom>
              <a:avLst/>
              <a:gdLst>
                <a:gd name="connsiteX0" fmla="*/ 3090358 w 3128137"/>
                <a:gd name="connsiteY0" fmla="*/ 92837 h 182151"/>
                <a:gd name="connsiteX1" fmla="*/ 9211 w 3128137"/>
                <a:gd name="connsiteY1" fmla="*/ 182086 h 182151"/>
                <a:gd name="connsiteX2" fmla="*/ 67 w 3128137"/>
                <a:gd name="connsiteY2" fmla="*/ 174942 h 182151"/>
                <a:gd name="connsiteX3" fmla="*/ 7116 w 3128137"/>
                <a:gd name="connsiteY3" fmla="*/ 165798 h 182151"/>
                <a:gd name="connsiteX4" fmla="*/ 3095216 w 3128137"/>
                <a:gd name="connsiteY4" fmla="*/ 22256 h 182151"/>
                <a:gd name="connsiteX5" fmla="*/ 3090358 w 3128137"/>
                <a:gd name="connsiteY5" fmla="*/ 92837 h 182151"/>
                <a:gd name="connsiteX6" fmla="*/ 3090358 w 3128137"/>
                <a:gd name="connsiteY6" fmla="*/ 92837 h 182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8137" h="182151">
                  <a:moveTo>
                    <a:pt x="3090358" y="92837"/>
                  </a:moveTo>
                  <a:cubicBezTo>
                    <a:pt x="2064420" y="16351"/>
                    <a:pt x="1030482" y="58737"/>
                    <a:pt x="9211" y="182086"/>
                  </a:cubicBezTo>
                  <a:cubicBezTo>
                    <a:pt x="4734" y="182657"/>
                    <a:pt x="639" y="179419"/>
                    <a:pt x="67" y="174942"/>
                  </a:cubicBezTo>
                  <a:cubicBezTo>
                    <a:pt x="-504" y="170465"/>
                    <a:pt x="2639" y="166465"/>
                    <a:pt x="7116" y="165798"/>
                  </a:cubicBezTo>
                  <a:cubicBezTo>
                    <a:pt x="1028958" y="24162"/>
                    <a:pt x="2063944" y="-36418"/>
                    <a:pt x="3095216" y="22256"/>
                  </a:cubicBezTo>
                  <a:cubicBezTo>
                    <a:pt x="3141317" y="26162"/>
                    <a:pt x="3138364" y="94837"/>
                    <a:pt x="3090358" y="92837"/>
                  </a:cubicBezTo>
                  <a:lnTo>
                    <a:pt x="3090358" y="9283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defTabSz="914217">
                <a:defRPr/>
              </a:pPr>
              <a:endParaRPr lang="en-US" sz="9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8A7072E-3CA3-8701-11CD-CF61DFE83B9C}"/>
              </a:ext>
            </a:extLst>
          </p:cNvPr>
          <p:cNvSpPr txBox="1"/>
          <p:nvPr/>
        </p:nvSpPr>
        <p:spPr>
          <a:xfrm>
            <a:off x="601110" y="223938"/>
            <a:ext cx="69671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accent4"/>
                </a:solidFill>
              </a:rPr>
              <a:t>Healthy Eating During the Holidays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30ACEF1-D1B1-D463-EB20-2E75E2D324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4243" y="3330902"/>
            <a:ext cx="3745816" cy="24994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C322737-AAC2-317A-423A-D73332E574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EA988A-C265-7A19-0C7A-52D8052EEAB7}"/>
              </a:ext>
            </a:extLst>
          </p:cNvPr>
          <p:cNvSpPr txBox="1"/>
          <p:nvPr/>
        </p:nvSpPr>
        <p:spPr>
          <a:xfrm>
            <a:off x="717651" y="6459618"/>
            <a:ext cx="592932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Aft>
                <a:spcPts val="800"/>
              </a:spcAft>
              <a:buNone/>
            </a:pPr>
            <a:r>
              <a:rPr lang="en-US" sz="7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*This is not a crisis / suicide hotline. If you or a loved one are experiencing suicidal thoughts or ideations call or text 988* or call 1-800-273-8255(TTY 711) for the 988 Suicide and Crisis Lifeline.</a:t>
            </a:r>
            <a:endParaRPr lang="en-US" sz="10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132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227</Words>
  <Application>Microsoft Office PowerPoint</Application>
  <PresentationFormat>Widescreen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Wingdings</vt:lpstr>
      <vt:lpstr>Office Theme</vt:lpstr>
      <vt:lpstr>PowerPoint Presentation</vt:lpstr>
    </vt:vector>
  </TitlesOfParts>
  <Company>Excellus BCBS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Katherine Barry</dc:creator>
  <cp:lastModifiedBy>Katherine Barry</cp:lastModifiedBy>
  <cp:revision>4</cp:revision>
  <dcterms:created xsi:type="dcterms:W3CDTF">2025-11-05T21:12:38Z</dcterms:created>
  <dcterms:modified xsi:type="dcterms:W3CDTF">2025-11-10T17:43:52Z</dcterms:modified>
</cp:coreProperties>
</file>